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41"/>
  </p:notesMasterIdLst>
  <p:sldIdLst>
    <p:sldId id="256" r:id="rId2"/>
    <p:sldId id="286" r:id="rId3"/>
    <p:sldId id="291" r:id="rId4"/>
    <p:sldId id="292" r:id="rId5"/>
    <p:sldId id="294" r:id="rId6"/>
    <p:sldId id="295" r:id="rId7"/>
    <p:sldId id="298" r:id="rId8"/>
    <p:sldId id="299" r:id="rId9"/>
    <p:sldId id="281" r:id="rId10"/>
    <p:sldId id="263" r:id="rId11"/>
    <p:sldId id="264" r:id="rId12"/>
    <p:sldId id="305" r:id="rId13"/>
    <p:sldId id="268" r:id="rId14"/>
    <p:sldId id="307" r:id="rId15"/>
    <p:sldId id="269" r:id="rId16"/>
    <p:sldId id="318" r:id="rId17"/>
    <p:sldId id="319" r:id="rId18"/>
    <p:sldId id="308" r:id="rId19"/>
    <p:sldId id="270" r:id="rId20"/>
    <p:sldId id="317" r:id="rId21"/>
    <p:sldId id="309" r:id="rId22"/>
    <p:sldId id="321" r:id="rId23"/>
    <p:sldId id="310" r:id="rId24"/>
    <p:sldId id="320" r:id="rId25"/>
    <p:sldId id="311" r:id="rId26"/>
    <p:sldId id="312" r:id="rId27"/>
    <p:sldId id="313" r:id="rId28"/>
    <p:sldId id="314" r:id="rId29"/>
    <p:sldId id="302" r:id="rId30"/>
    <p:sldId id="277" r:id="rId31"/>
    <p:sldId id="315" r:id="rId32"/>
    <p:sldId id="303" r:id="rId33"/>
    <p:sldId id="289" r:id="rId34"/>
    <p:sldId id="316" r:id="rId35"/>
    <p:sldId id="262" r:id="rId36"/>
    <p:sldId id="265" r:id="rId37"/>
    <p:sldId id="266" r:id="rId38"/>
    <p:sldId id="301" r:id="rId39"/>
    <p:sldId id="304" r:id="rId40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E97132"/>
    <a:srgbClr val="FF2B2B"/>
    <a:srgbClr val="8A8A8A"/>
    <a:srgbClr val="C00707"/>
    <a:srgbClr val="0D73C1"/>
    <a:srgbClr val="3A4C7F"/>
    <a:srgbClr val="01A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4E76C2-D0BC-49EB-94EF-7B96FFB020C1}">
  <a:tblStyle styleId="{724E76C2-D0BC-49EB-94EF-7B96FFB02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47" autoAdjust="0"/>
    <p:restoredTop sz="94151" autoAdjust="0"/>
  </p:normalViewPr>
  <p:slideViewPr>
    <p:cSldViewPr snapToGrid="0">
      <p:cViewPr varScale="1">
        <p:scale>
          <a:sx n="72" d="100"/>
          <a:sy n="72" d="100"/>
        </p:scale>
        <p:origin x="60" y="7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6"/>
    </p:cViewPr>
  </p:sorterViewPr>
  <p:notesViewPr>
    <p:cSldViewPr snapToGrid="0">
      <p:cViewPr varScale="1">
        <p:scale>
          <a:sx n="46" d="100"/>
          <a:sy n="46" d="100"/>
        </p:scale>
        <p:origin x="294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2715c68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92715c68a5_0_41:notes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g92715c68a5_0_41:notes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sz="1400" u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62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26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3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6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5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7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5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52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8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9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23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06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94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17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40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9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45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7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17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7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20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8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3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95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7721C231-12AD-4547-3DA9-75BFCEFFD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3280" y="2095244"/>
            <a:ext cx="83978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61C66C22-B9C8-92FB-9394-324884D39761}"/>
              </a:ext>
            </a:extLst>
          </p:cNvPr>
          <p:cNvSpPr txBox="1"/>
          <p:nvPr userDrawn="1"/>
        </p:nvSpPr>
        <p:spPr>
          <a:xfrm>
            <a:off x="2330228" y="5935752"/>
            <a:ext cx="7772400" cy="68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  <p:sp>
        <p:nvSpPr>
          <p:cNvPr id="10" name="Google Shape;21;p4">
            <a:extLst>
              <a:ext uri="{FF2B5EF4-FFF2-40B4-BE49-F238E27FC236}">
                <a16:creationId xmlns:a16="http://schemas.microsoft.com/office/drawing/2014/main" id="{9ABA280F-9470-869A-3FC5-EDE91DA53B2F}"/>
              </a:ext>
            </a:extLst>
          </p:cNvPr>
          <p:cNvSpPr txBox="1"/>
          <p:nvPr userDrawn="1"/>
        </p:nvSpPr>
        <p:spPr>
          <a:xfrm>
            <a:off x="2209799" y="0"/>
            <a:ext cx="7772400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Alma Mater Studiorum ∙ </a:t>
            </a:r>
            <a:r>
              <a:rPr lang="it-IT" sz="2400" cap="small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solidFill>
                <a:schemeClr val="tx1"/>
              </a:solidFill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1" name="Google Shape;22;p4">
            <a:extLst>
              <a:ext uri="{FF2B5EF4-FFF2-40B4-BE49-F238E27FC236}">
                <a16:creationId xmlns:a16="http://schemas.microsoft.com/office/drawing/2014/main" id="{6FDBE8ED-9AE8-004E-3B43-FDA0ED5370A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78552421"/>
              </p:ext>
            </p:extLst>
          </p:nvPr>
        </p:nvGraphicFramePr>
        <p:xfrm>
          <a:off x="2209796" y="4243124"/>
          <a:ext cx="824484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5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21;p4">
            <a:extLst>
              <a:ext uri="{FF2B5EF4-FFF2-40B4-BE49-F238E27FC236}">
                <a16:creationId xmlns:a16="http://schemas.microsoft.com/office/drawing/2014/main" id="{8DF5F02F-DE88-0DFC-9031-226943D75D49}"/>
              </a:ext>
            </a:extLst>
          </p:cNvPr>
          <p:cNvSpPr txBox="1"/>
          <p:nvPr userDrawn="1"/>
        </p:nvSpPr>
        <p:spPr>
          <a:xfrm>
            <a:off x="2209797" y="922248"/>
            <a:ext cx="77723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</p:spTree>
    <p:extLst>
      <p:ext uri="{BB962C8B-B14F-4D97-AF65-F5344CB8AC3E}">
        <p14:creationId xmlns:p14="http://schemas.microsoft.com/office/powerpoint/2010/main" val="40868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F36BDA-D6F3-F1D9-7EE0-CD66F1D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C1904-63B8-EC7B-54CA-5F8FD8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7E8B62-1D24-EDA0-853D-5863389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D71A67-3E6A-BA7E-B90B-40E3CB34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8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7CFB2-200B-3EEE-ED62-0F2F4A2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94F25-B427-61F4-8E6A-2A9F079B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982A9C-3733-03FB-F60F-F8E32143F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499612-24C1-8AAA-74BC-DA5480EB87DE}"/>
              </a:ext>
            </a:extLst>
          </p:cNvPr>
          <p:cNvSpPr txBox="1">
            <a:spLocks/>
          </p:cNvSpPr>
          <p:nvPr userDrawn="1"/>
        </p:nvSpPr>
        <p:spPr>
          <a:xfrm>
            <a:off x="191086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4D937A-A168-0A61-03DE-A73737EDBDEA}"/>
              </a:ext>
            </a:extLst>
          </p:cNvPr>
          <p:cNvSpPr txBox="1">
            <a:spLocks/>
          </p:cNvSpPr>
          <p:nvPr userDrawn="1"/>
        </p:nvSpPr>
        <p:spPr>
          <a:xfrm>
            <a:off x="9257714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28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60C8D-1502-D459-7454-78588E80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"/>
            <a:ext cx="10515600" cy="773722"/>
          </a:xfrm>
        </p:spPr>
        <p:txBody>
          <a:bodyPr/>
          <a:lstStyle>
            <a:lvl1pPr>
              <a:defRPr b="1" i="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250A8-4737-E7EA-8E3A-1A128A415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07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B6608A-EEBF-4FA4-D8D4-A0142800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34698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AFA44B-8E78-DE4A-3911-0A9548E1F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3107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FA7A5F-D202-8392-01CB-18F6938FB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134698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55569CF-FEC4-A8A8-F389-6451F54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291BFE6F-6D9C-D818-F016-125863E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2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8B4A67-E5E5-3279-FFB4-ACB53ECC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ECAA004-1D56-0849-8139-316DFD3A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88FFB73-3E34-FA9E-8322-C77795CC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2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2F494872-DA82-1375-1A59-DF09E831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FA30E9ED-B23D-98E7-585B-C7A91A27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0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A47BFF-F06F-AE34-B0AD-39463C78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30691D-01F2-3D34-C3A7-F39CAD0D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EEFC5F-9FE5-35C2-C928-5085E4787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58BB-6B88-4B1E-B06A-F69043ED6860}" type="datetime1">
              <a:rPr lang="it-IT" smtClean="0"/>
              <a:t>21/07/2024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3028D0-8ADD-304B-15CE-03FA17B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42F1C9-E2DC-E92C-94BE-4E8424B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2C5D68-0303-80BC-D052-25307E2D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59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9049CF2-DA85-224D-D351-C23469C32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C4058-819C-A4B9-5706-A278E345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2A2987-FBF4-FFE4-9EC2-36A3DEAB7306}"/>
              </a:ext>
            </a:extLst>
          </p:cNvPr>
          <p:cNvSpPr txBox="1">
            <a:spLocks/>
          </p:cNvSpPr>
          <p:nvPr userDrawn="1"/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b="1" dirty="0"/>
              <a:t>Fare clic per modificare lo stile del titolo dello schema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3E57E87-E277-CF1E-C9CB-6300806A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086F28C-854F-A7BA-E77B-12E6C735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09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nco" type="obj">
  <p:cSld name="Ele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6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94066F-615F-4A13-0B97-AF01721A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53FF28-F6EE-8AF8-0557-0AD8BAF7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6943"/>
            <a:ext cx="10515600" cy="505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948466-4A8E-47A9-65E9-C56977097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4C1E1D0-5BC5-45EF-A498-5D258D9BE9AC}" type="datetime1">
              <a:rPr lang="it-IT" smtClean="0"/>
              <a:t>21/07/2024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57B8AC-007A-A96D-658E-0F6D60736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BDFD2F-00CE-9D8E-79B6-58CD34D07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7" name="Google Shape;10;p1">
            <a:extLst>
              <a:ext uri="{FF2B5EF4-FFF2-40B4-BE49-F238E27FC236}">
                <a16:creationId xmlns:a16="http://schemas.microsoft.com/office/drawing/2014/main" id="{C6B0C1FA-B42D-8BE1-01FB-955CA73C21A5}"/>
              </a:ext>
            </a:extLst>
          </p:cNvPr>
          <p:cNvCxnSpPr>
            <a:cxnSpLocks/>
          </p:cNvCxnSpPr>
          <p:nvPr userDrawn="1"/>
        </p:nvCxnSpPr>
        <p:spPr>
          <a:xfrm>
            <a:off x="-859" y="776925"/>
            <a:ext cx="12192859" cy="0"/>
          </a:xfrm>
          <a:prstGeom prst="straightConnector1">
            <a:avLst/>
          </a:prstGeom>
          <a:noFill/>
          <a:ln w="19050" cap="flat" cmpd="sng">
            <a:solidFill>
              <a:srgbClr val="5F5F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;p1">
            <a:extLst>
              <a:ext uri="{FF2B5EF4-FFF2-40B4-BE49-F238E27FC236}">
                <a16:creationId xmlns:a16="http://schemas.microsoft.com/office/drawing/2014/main" id="{1D1A3966-840A-E4F2-9D77-E288E7931A58}"/>
              </a:ext>
            </a:extLst>
          </p:cNvPr>
          <p:cNvSpPr/>
          <p:nvPr userDrawn="1"/>
        </p:nvSpPr>
        <p:spPr>
          <a:xfrm>
            <a:off x="0" y="0"/>
            <a:ext cx="144000" cy="76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9247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0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75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idx="4294967295"/>
          </p:nvPr>
        </p:nvSpPr>
        <p:spPr>
          <a:xfrm>
            <a:off x="1417156" y="2095243"/>
            <a:ext cx="93576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graphicFrame>
        <p:nvGraphicFramePr>
          <p:cNvPr id="22" name="Google Shape;22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55914"/>
              </p:ext>
            </p:extLst>
          </p:nvPr>
        </p:nvGraphicFramePr>
        <p:xfrm>
          <a:off x="1417156" y="4382004"/>
          <a:ext cx="1005856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6519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Google Shape;21;p4"/>
          <p:cNvSpPr txBox="1"/>
          <p:nvPr/>
        </p:nvSpPr>
        <p:spPr>
          <a:xfrm>
            <a:off x="0" y="0"/>
            <a:ext cx="12191999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Alma Mater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Studiorum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∙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0CF96967-AA7E-CC74-4839-F0A33AD294D2}"/>
              </a:ext>
            </a:extLst>
          </p:cNvPr>
          <p:cNvSpPr txBox="1"/>
          <p:nvPr/>
        </p:nvSpPr>
        <p:spPr>
          <a:xfrm>
            <a:off x="0" y="794347"/>
            <a:ext cx="121919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417156" y="5980307"/>
            <a:ext cx="9357675" cy="76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"/>
    </mc:Choice>
    <mc:Fallback xmlns="">
      <p:transition spd="slow" advTm="3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9E4F9642-DCA7-60D7-FA34-116DB0C3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5A6D3AF5-D4DB-B31D-D7CA-FDA44441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677B01-AE78-B481-87F0-F73FD880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e 7">
            <a:extLst>
              <a:ext uri="{FF2B5EF4-FFF2-40B4-BE49-F238E27FC236}">
                <a16:creationId xmlns:a16="http://schemas.microsoft.com/office/drawing/2014/main" id="{CB35FA44-D97A-8CE2-2B0F-3669F2A98418}"/>
              </a:ext>
            </a:extLst>
          </p:cNvPr>
          <p:cNvSpPr/>
          <p:nvPr/>
        </p:nvSpPr>
        <p:spPr>
          <a:xfrm>
            <a:off x="2407919" y="2190750"/>
            <a:ext cx="401927" cy="406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7">
            <a:extLst>
              <a:ext uri="{FF2B5EF4-FFF2-40B4-BE49-F238E27FC236}">
                <a16:creationId xmlns:a16="http://schemas.microsoft.com/office/drawing/2014/main" id="{CB005143-1D1D-4776-1778-AA545DD61847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</p:spTree>
    <p:extLst>
      <p:ext uri="{BB962C8B-B14F-4D97-AF65-F5344CB8AC3E}">
        <p14:creationId xmlns:p14="http://schemas.microsoft.com/office/powerpoint/2010/main" val="156990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18" name="Segnaposto contenuto 7">
            <a:extLst>
              <a:ext uri="{FF2B5EF4-FFF2-40B4-BE49-F238E27FC236}">
                <a16:creationId xmlns:a16="http://schemas.microsoft.com/office/drawing/2014/main" id="{814E8514-0865-50FD-F1F6-FADA80A0A1A0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6C48837-19A0-45E7-5D84-773BF0E0888A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</p:spTree>
    <p:extLst>
      <p:ext uri="{BB962C8B-B14F-4D97-AF65-F5344CB8AC3E}">
        <p14:creationId xmlns:p14="http://schemas.microsoft.com/office/powerpoint/2010/main" val="334668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B6CB0E4E-BFBA-A547-92CB-27FB783F86E3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59022" y="1210981"/>
            <a:ext cx="621408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C9E0207-C4A7-0EA1-5203-6841632B95FD}"/>
              </a:ext>
            </a:extLst>
          </p:cNvPr>
          <p:cNvSpPr txBox="1">
            <a:spLocks/>
          </p:cNvSpPr>
          <p:nvPr/>
        </p:nvSpPr>
        <p:spPr>
          <a:xfrm>
            <a:off x="3951790" y="2623677"/>
            <a:ext cx="2460084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F2244084-9FE0-EBAF-062A-B27AF82650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88"/>
          <a:stretch/>
        </p:blipFill>
        <p:spPr>
          <a:xfrm>
            <a:off x="501770" y="3339028"/>
            <a:ext cx="5563750" cy="3169730"/>
          </a:xfrm>
          <a:prstGeom prst="rect">
            <a:avLst/>
          </a:prstGeom>
        </p:spPr>
      </p:pic>
      <p:sp>
        <p:nvSpPr>
          <p:cNvPr id="1024" name="Ovale 1023">
            <a:extLst>
              <a:ext uri="{FF2B5EF4-FFF2-40B4-BE49-F238E27FC236}">
                <a16:creationId xmlns:a16="http://schemas.microsoft.com/office/drawing/2014/main" id="{790B246F-3B40-5202-EC2E-8B08D374882C}"/>
              </a:ext>
            </a:extLst>
          </p:cNvPr>
          <p:cNvSpPr/>
          <p:nvPr/>
        </p:nvSpPr>
        <p:spPr>
          <a:xfrm>
            <a:off x="2449680" y="2651857"/>
            <a:ext cx="378838" cy="3617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A1F9B0-FF8A-A32A-79C0-2D0AB2D5D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3925" y="3339028"/>
            <a:ext cx="5563751" cy="3201365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0BDA5E45-E41D-0E39-454A-8725AA74FFC5}"/>
              </a:ext>
            </a:extLst>
          </p:cNvPr>
          <p:cNvSpPr/>
          <p:nvPr/>
        </p:nvSpPr>
        <p:spPr>
          <a:xfrm>
            <a:off x="7773558" y="1818955"/>
            <a:ext cx="217918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7C04D8BA-9658-4053-A9E3-35138D8F9B8B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339E6FD-BF50-2295-1444-FF72D602543E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801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b="0" dirty="0"/>
                        <m:t>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5.3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/>
                  <a:t>Shift rispetto ai valori attesi incluso nella risoluzione.</a:t>
                </a:r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blipFill>
                <a:blip r:embed="rId4"/>
                <a:stretch>
                  <a:fillRect l="-2794" t="-1749" r="-2395" b="-43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2DA9A841-A164-FC7B-7F98-8AB370991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44" y="1265052"/>
            <a:ext cx="8386484" cy="48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8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21AEDC1-82A6-3F91-E3E5-263517B9055E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F9BAB49-1641-62C4-25D8-2178D4EF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7FB8E99F-31B9-93FA-A9D1-BB2A28954700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90B28A2E-E4C1-BA63-D5E8-1449EBE2FA85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55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3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021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CAD67081-EE14-E77E-21A2-A69F4DF35923}"/>
              </a:ext>
            </a:extLst>
          </p:cNvPr>
          <p:cNvSpPr txBox="1">
            <a:spLocks/>
          </p:cNvSpPr>
          <p:nvPr/>
        </p:nvSpPr>
        <p:spPr>
          <a:xfrm>
            <a:off x="1165048" y="4745044"/>
            <a:ext cx="10014304" cy="55978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A due a due le stime sono legate a </a:t>
            </a:r>
            <a:r>
              <a:rPr lang="it-IT" sz="2000" dirty="0"/>
              <a:t>grandezze fisiche misurate con il medesimo sub-detector</a:t>
            </a:r>
            <a:r>
              <a:rPr lang="it-IT" sz="2000" b="0" dirty="0"/>
              <a:t>.</a:t>
            </a:r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1" name="Freccia in giù 1050">
            <a:extLst>
              <a:ext uri="{FF2B5EF4-FFF2-40B4-BE49-F238E27FC236}">
                <a16:creationId xmlns:a16="http://schemas.microsoft.com/office/drawing/2014/main" id="{9B4027DB-43EE-BD26-CEC5-E90A667506F7}"/>
              </a:ext>
            </a:extLst>
          </p:cNvPr>
          <p:cNvSpPr/>
          <p:nvPr/>
        </p:nvSpPr>
        <p:spPr>
          <a:xfrm>
            <a:off x="5934075" y="5353945"/>
            <a:ext cx="323850" cy="53964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dirty="0"/>
                  <a:t>Le misure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/>
                  <a:t> non sono indipendenti</a:t>
                </a:r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19</a:t>
            </a:fld>
            <a:endParaRPr lang="it-IT" dirty="0"/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4A8EAF9A-7491-1AD0-0524-40A60A327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2857" y="1569365"/>
            <a:ext cx="9289143" cy="455856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8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pic>
        <p:nvPicPr>
          <p:cNvPr id="6" name="Segnaposto contenuto 18" descr="Profili di dose di raggi X, protoni e atomi di carbonio in funzione della profondità. Grazie al BP si risparmiano gli a rischio, colpiti invece dal fascio di raggi X&#10;">
            <a:extLst>
              <a:ext uri="{FF2B5EF4-FFF2-40B4-BE49-F238E27FC236}">
                <a16:creationId xmlns:a16="http://schemas.microsoft.com/office/drawing/2014/main" id="{7A721F9D-B805-A9A4-6F9B-D883B51C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"/>
          <a:stretch/>
        </p:blipFill>
        <p:spPr>
          <a:xfrm>
            <a:off x="7522162" y="3921603"/>
            <a:ext cx="3471102" cy="282976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2"/>
          <a:stretch/>
        </p:blipFill>
        <p:spPr bwMode="auto">
          <a:xfrm>
            <a:off x="7336534" y="938948"/>
            <a:ext cx="3842359" cy="281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E7CFB846-A934-B654-E8DE-B58BCCFD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0BF2291-8034-AFE7-7839-BF9F7551223D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2007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96229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5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4A8EAF9A-7491-1AD0-0524-40A60A327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2857" y="1569365"/>
            <a:ext cx="9289143" cy="455856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BAD0D8E-127A-20C8-36E3-94E0D57664CA}"/>
              </a:ext>
            </a:extLst>
          </p:cNvPr>
          <p:cNvSpPr/>
          <p:nvPr/>
        </p:nvSpPr>
        <p:spPr>
          <a:xfrm rot="20861535">
            <a:off x="3967142" y="3125251"/>
            <a:ext cx="1469367" cy="3172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8E17414-69E5-3A93-1485-F82CBADEC035}"/>
              </a:ext>
            </a:extLst>
          </p:cNvPr>
          <p:cNvSpPr/>
          <p:nvPr/>
        </p:nvSpPr>
        <p:spPr>
          <a:xfrm>
            <a:off x="10008802" y="5295763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D312E9-0CE3-CCF1-70E9-71278EA7A603}"/>
              </a:ext>
            </a:extLst>
          </p:cNvPr>
          <p:cNvSpPr/>
          <p:nvPr/>
        </p:nvSpPr>
        <p:spPr>
          <a:xfrm rot="20861535">
            <a:off x="10312180" y="3251089"/>
            <a:ext cx="987313" cy="241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19C2873-B475-A325-F779-C7D9780865EA}"/>
              </a:ext>
            </a:extLst>
          </p:cNvPr>
          <p:cNvSpPr/>
          <p:nvPr/>
        </p:nvSpPr>
        <p:spPr>
          <a:xfrm rot="21400070">
            <a:off x="7094637" y="5447629"/>
            <a:ext cx="891904" cy="2957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4D92A1E-CB80-97BD-9935-CAD72C9B4B7D}"/>
              </a:ext>
            </a:extLst>
          </p:cNvPr>
          <p:cNvSpPr/>
          <p:nvPr/>
        </p:nvSpPr>
        <p:spPr>
          <a:xfrm rot="20326540">
            <a:off x="4205872" y="5476559"/>
            <a:ext cx="1035415" cy="2292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5E35461-88A7-4B1B-6060-452420A5D61A}"/>
              </a:ext>
            </a:extLst>
          </p:cNvPr>
          <p:cNvSpPr/>
          <p:nvPr/>
        </p:nvSpPr>
        <p:spPr>
          <a:xfrm rot="20861535">
            <a:off x="6778151" y="3035590"/>
            <a:ext cx="1081541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101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7274CDE-07E7-E64D-7520-01C6BD24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815" y="1570325"/>
            <a:ext cx="9287185" cy="45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21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3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7274CDE-07E7-E64D-7520-01C6BD24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815" y="1570325"/>
            <a:ext cx="9287185" cy="45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22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215FBAC-53FB-EBFF-5926-086FBE49F4F7}"/>
              </a:ext>
            </a:extLst>
          </p:cNvPr>
          <p:cNvSpPr/>
          <p:nvPr/>
        </p:nvSpPr>
        <p:spPr>
          <a:xfrm rot="20861535">
            <a:off x="3887160" y="2046627"/>
            <a:ext cx="1469367" cy="72969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1947A7C-D16B-0E50-4D45-341144E0C481}"/>
              </a:ext>
            </a:extLst>
          </p:cNvPr>
          <p:cNvSpPr/>
          <p:nvPr/>
        </p:nvSpPr>
        <p:spPr>
          <a:xfrm rot="20463310">
            <a:off x="9919346" y="4340588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EE5890E-A081-9A22-DD40-70C40676BD7D}"/>
              </a:ext>
            </a:extLst>
          </p:cNvPr>
          <p:cNvSpPr/>
          <p:nvPr/>
        </p:nvSpPr>
        <p:spPr>
          <a:xfrm rot="20861535">
            <a:off x="10135657" y="2030330"/>
            <a:ext cx="987313" cy="8306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199B3AA-5F4A-F170-3DEB-39FD2A71FA0A}"/>
              </a:ext>
            </a:extLst>
          </p:cNvPr>
          <p:cNvSpPr/>
          <p:nvPr/>
        </p:nvSpPr>
        <p:spPr>
          <a:xfrm rot="19611864">
            <a:off x="7041651" y="4425060"/>
            <a:ext cx="891904" cy="518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1E5D1CB-5B6D-2F01-4880-8E80BEC3CB40}"/>
              </a:ext>
            </a:extLst>
          </p:cNvPr>
          <p:cNvSpPr/>
          <p:nvPr/>
        </p:nvSpPr>
        <p:spPr>
          <a:xfrm rot="20326540">
            <a:off x="4097455" y="4480890"/>
            <a:ext cx="1035415" cy="54295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7BB4F00-6B15-86EE-878B-94F2D3D06020}"/>
              </a:ext>
            </a:extLst>
          </p:cNvPr>
          <p:cNvSpPr/>
          <p:nvPr/>
        </p:nvSpPr>
        <p:spPr>
          <a:xfrm rot="20861535">
            <a:off x="6751334" y="2044311"/>
            <a:ext cx="1081541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18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625EABB8-CE7B-FFD4-5354-19FBD942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569364"/>
            <a:ext cx="9289144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23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9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625EABB8-CE7B-FFD4-5354-19FBD942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569364"/>
            <a:ext cx="9289144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blipFill>
                <a:blip r:embed="rId7"/>
                <a:stretch>
                  <a:fillRect l="-1659" t="-4412" b="-882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24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D7439EF-1F68-3DE6-3D09-47E6A09D888F}"/>
              </a:ext>
            </a:extLst>
          </p:cNvPr>
          <p:cNvSpPr/>
          <p:nvPr/>
        </p:nvSpPr>
        <p:spPr>
          <a:xfrm rot="14079014">
            <a:off x="3668784" y="1987218"/>
            <a:ext cx="567109" cy="12601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502F3EE-FC92-F18F-BBD6-EF9D618A8715}"/>
              </a:ext>
            </a:extLst>
          </p:cNvPr>
          <p:cNvSpPr/>
          <p:nvPr/>
        </p:nvSpPr>
        <p:spPr>
          <a:xfrm>
            <a:off x="9612450" y="4287641"/>
            <a:ext cx="659198" cy="10887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34A71F8-E828-AA9F-6BAB-88AD0508B9D9}"/>
              </a:ext>
            </a:extLst>
          </p:cNvPr>
          <p:cNvSpPr/>
          <p:nvPr/>
        </p:nvSpPr>
        <p:spPr>
          <a:xfrm rot="20861535">
            <a:off x="9635666" y="1974131"/>
            <a:ext cx="686563" cy="1112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BCE422E-CB58-C334-D451-63E3979B3694}"/>
              </a:ext>
            </a:extLst>
          </p:cNvPr>
          <p:cNvSpPr/>
          <p:nvPr/>
        </p:nvSpPr>
        <p:spPr>
          <a:xfrm rot="18467944">
            <a:off x="6675804" y="4433839"/>
            <a:ext cx="414062" cy="7206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A5EBFE2-6841-FECB-8C51-B9DD7E794A66}"/>
              </a:ext>
            </a:extLst>
          </p:cNvPr>
          <p:cNvSpPr/>
          <p:nvPr/>
        </p:nvSpPr>
        <p:spPr>
          <a:xfrm rot="20326540">
            <a:off x="3472824" y="4495554"/>
            <a:ext cx="648043" cy="7903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8F5B508-E23A-1E9F-7FF0-4DF2D615CC30}"/>
              </a:ext>
            </a:extLst>
          </p:cNvPr>
          <p:cNvSpPr/>
          <p:nvPr/>
        </p:nvSpPr>
        <p:spPr>
          <a:xfrm rot="13347006">
            <a:off x="6631785" y="1994199"/>
            <a:ext cx="502101" cy="95353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135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E0FDFAC-BCC5-6139-C843-900E192F1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4313"/>
            <a:ext cx="9289143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25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2818446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2825882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2574035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3087484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3382737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90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F59A5941-0DE0-7208-AA2B-7C59CE5F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5274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26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/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23C6EDC1-6FB9-9991-8E7C-270AEEF9B619}"/>
              </a:ext>
            </a:extLst>
          </p:cNvPr>
          <p:cNvSpPr/>
          <p:nvPr/>
        </p:nvSpPr>
        <p:spPr>
          <a:xfrm>
            <a:off x="191086" y="2438678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1EBB2E4-AE3C-E3E4-54B9-A5E150F229EE}"/>
              </a:ext>
            </a:extLst>
          </p:cNvPr>
          <p:cNvSpPr/>
          <p:nvPr/>
        </p:nvSpPr>
        <p:spPr>
          <a:xfrm>
            <a:off x="1576276" y="2818171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ECF32F6-E1C6-F5D6-038B-C5E2197B94F1}"/>
              </a:ext>
            </a:extLst>
          </p:cNvPr>
          <p:cNvSpPr/>
          <p:nvPr/>
        </p:nvSpPr>
        <p:spPr>
          <a:xfrm>
            <a:off x="1791102" y="2825607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9C79D7-A4D7-DDD5-D724-52B41EED79FF}"/>
              </a:ext>
            </a:extLst>
          </p:cNvPr>
          <p:cNvSpPr/>
          <p:nvPr/>
        </p:nvSpPr>
        <p:spPr>
          <a:xfrm>
            <a:off x="1586165" y="2573760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2BF6AD61-D0C8-BED9-934A-BD03F70505FA}"/>
              </a:ext>
            </a:extLst>
          </p:cNvPr>
          <p:cNvSpPr/>
          <p:nvPr/>
        </p:nvSpPr>
        <p:spPr>
          <a:xfrm>
            <a:off x="1755196" y="3415412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6FF2845-FA91-1BFF-7945-C4C083645C30}"/>
              </a:ext>
            </a:extLst>
          </p:cNvPr>
          <p:cNvSpPr/>
          <p:nvPr/>
        </p:nvSpPr>
        <p:spPr>
          <a:xfrm>
            <a:off x="1181912" y="3070332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CA165ADC-858B-98A1-19B4-80C1BD3C419E}"/>
              </a:ext>
            </a:extLst>
          </p:cNvPr>
          <p:cNvSpPr/>
          <p:nvPr/>
        </p:nvSpPr>
        <p:spPr>
          <a:xfrm>
            <a:off x="1865689" y="3070332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16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11CB399-DF47-7327-BD7B-8D8B1182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6902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27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0708653C-8EAD-AB4E-8459-4A4F6A35621C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934090A-CDF1-F018-1457-346C4A4F35A9}"/>
              </a:ext>
            </a:extLst>
          </p:cNvPr>
          <p:cNvSpPr/>
          <p:nvPr/>
        </p:nvSpPr>
        <p:spPr>
          <a:xfrm>
            <a:off x="1570116" y="2561900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4DD5DCE-EFEE-8FCB-9B02-DAD72E0A4A63}"/>
              </a:ext>
            </a:extLst>
          </p:cNvPr>
          <p:cNvSpPr/>
          <p:nvPr/>
        </p:nvSpPr>
        <p:spPr>
          <a:xfrm>
            <a:off x="1608450" y="2857153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554FCF-9346-64A0-1887-14003E3E7531}"/>
              </a:ext>
            </a:extLst>
          </p:cNvPr>
          <p:cNvSpPr/>
          <p:nvPr/>
        </p:nvSpPr>
        <p:spPr>
          <a:xfrm>
            <a:off x="1759104" y="3388331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A900B03D-0D06-7D81-8CC1-58ADF648844E}"/>
              </a:ext>
            </a:extLst>
          </p:cNvPr>
          <p:cNvSpPr/>
          <p:nvPr/>
        </p:nvSpPr>
        <p:spPr>
          <a:xfrm>
            <a:off x="1185820" y="3043251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1D92A99-2836-7AF6-454B-4F3393197D27}"/>
              </a:ext>
            </a:extLst>
          </p:cNvPr>
          <p:cNvSpPr/>
          <p:nvPr/>
        </p:nvSpPr>
        <p:spPr>
          <a:xfrm>
            <a:off x="1869597" y="3043251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223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5A11DDB-0320-A070-7206-5985B51E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42" y="1265052"/>
            <a:ext cx="8386484" cy="4847743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4.2%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≈6%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>
                    <a:latin typeface="Cambria Math" panose="02040503050406030204" pitchFamily="18" charset="0"/>
                  </a:rPr>
                  <a:t>Almeno una stima è compatibile entro la risoluzione con in numeri di massa attesi</a:t>
                </a: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blipFill>
                <a:blip r:embed="rId6"/>
                <a:stretch>
                  <a:fillRect l="-2652" r="-22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1336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95" y="1947216"/>
            <a:ext cx="11657430" cy="4456344"/>
          </a:xfrm>
          <a:prstGeom prst="rect">
            <a:avLst/>
          </a:prstGeom>
        </p:spPr>
      </p:pic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473295" y="1011614"/>
            <a:ext cx="7665181" cy="7737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b="0" dirty="0"/>
              <a:t>La selezione delle occorrenze significative consente di </a:t>
            </a:r>
            <a:r>
              <a:rPr lang="it-IT" dirty="0"/>
              <a:t>limitare artefatti della ricostruzione</a:t>
            </a:r>
            <a:r>
              <a:rPr lang="it-IT" b="0" dirty="0"/>
              <a:t>, come quello dell’</a:t>
            </a:r>
            <a:r>
              <a:rPr lang="it-IT" b="0" baseline="30000" dirty="0"/>
              <a:t>8</a:t>
            </a:r>
            <a:r>
              <a:rPr lang="it-IT" b="0" dirty="0"/>
              <a:t>Be.</a:t>
            </a:r>
            <a:endParaRPr lang="it-IT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it-IT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b="0" dirty="0">
                    <a:latin typeface="Cambria Math" panose="020405030504060302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E36EF42-F76E-0779-AF58-73A5DE3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5B7C52C-CFD3-9A54-C00B-7560C9E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16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D7968F4-B1A6-E933-B99F-56296E7F5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6842239" y="1502117"/>
            <a:ext cx="5016386" cy="299101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10325880" y="3522088"/>
            <a:ext cx="1646458" cy="107848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D6174CB-4B38-6B9F-75A8-216661595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386EA1BD-669F-C546-F179-86A15B51E233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309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6C4A10CB-641D-8694-8A3D-1044BD7696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raggio</a:t>
                </a:r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6C4A10CB-641D-8694-8A3D-1044BD769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8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30</a:t>
            </a:fld>
            <a:endParaRPr lang="it-IT" dirty="0"/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091F4FFF-7A2E-0264-0FE0-5C6CCC4B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</p:spTree>
    <p:extLst>
      <p:ext uri="{BB962C8B-B14F-4D97-AF65-F5344CB8AC3E}">
        <p14:creationId xmlns:p14="http://schemas.microsoft.com/office/powerpoint/2010/main" val="52689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8D3707-39B7-86C4-1104-A9A280B2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31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100" dirty="0"/>
                  <a:t>Dalla </a:t>
                </a:r>
                <a:r>
                  <a:rPr lang="it-IT" sz="2100" b="1" dirty="0"/>
                  <a:t>simulazione Monte Carlo </a:t>
                </a:r>
                <a:r>
                  <a:rPr lang="it-IT" sz="2100" dirty="0"/>
                  <a:t>di un fascio di ioni </a:t>
                </a:r>
                <a:r>
                  <a:rPr lang="it-IT" sz="2100" baseline="30000" dirty="0"/>
                  <a:t>12</a:t>
                </a:r>
                <a:r>
                  <a:rPr lang="it-IT" sz="2100" dirty="0"/>
                  <a:t>C di energia cinetica 200 MeV/u che collide con un target di C spesso 5 mm e distante 29 cm dallo Start Counter, si ricavano:</a:t>
                </a:r>
              </a:p>
              <a:p>
                <a:pPr algn="just">
                  <a:buClrTx/>
                </a:pPr>
                <a:r>
                  <a:rPr lang="it-IT" sz="2100" dirty="0"/>
                  <a:t>La risoluzione del </a:t>
                </a:r>
                <a:r>
                  <a:rPr lang="it-IT" sz="2100" b="1" dirty="0"/>
                  <a:t>numero atomico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100" dirty="0"/>
                  <a:t>: </a:t>
                </a:r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2.3</m:t>
                    </m:r>
                    <m:r>
                      <m:rPr>
                        <m:nor/>
                      </m:rPr>
                      <a:rPr lang="it-IT" sz="2100" dirty="0"/>
                      <m:t>–</m:t>
                    </m:r>
                    <m:r>
                      <a:rPr lang="it-IT" sz="2100" i="1">
                        <a:latin typeface="Cambria Math" panose="02040503050406030204" pitchFamily="18" charset="0"/>
                      </a:rPr>
                      <m:t>5.3%</m:t>
                    </m:r>
                  </m:oMath>
                </a14:m>
                <a:endParaRPr lang="it-IT" sz="2100" dirty="0"/>
              </a:p>
              <a:p>
                <a:pPr algn="just">
                  <a:buClrTx/>
                </a:pPr>
                <a:r>
                  <a:rPr lang="it-IT" sz="2100" dirty="0"/>
                  <a:t>Utilizzando le </a:t>
                </a:r>
                <a:r>
                  <a:rPr lang="it-IT" sz="2100" b="1" dirty="0"/>
                  <a:t>funzioni di taglio</a:t>
                </a:r>
                <a:r>
                  <a:rPr lang="it-IT" sz="2100" dirty="0"/>
                  <a:t>: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Diminuisce la dispersione </a:t>
                </a:r>
                <a:r>
                  <a:rPr lang="it-IT" sz="2100" dirty="0"/>
                  <a:t>degli istogrammi dovuta alla correlazione delle stime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100" dirty="0"/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Si stimano</a:t>
                </a:r>
                <a:r>
                  <a:rPr lang="it-IT" sz="2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100" dirty="0"/>
                  <a:t>:</a:t>
                </a: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sz="2100" b="0" dirty="0"/>
                      <m:t>–</m:t>
                    </m:r>
                    <m:r>
                      <a:rPr lang="it-IT" sz="2100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sz="2100" b="0" i="1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sz="2100" b="0" dirty="0"/>
                      <m:t>–</m:t>
                    </m:r>
                    <m:r>
                      <a:rPr lang="it-IT" sz="2100" b="0" i="1">
                        <a:latin typeface="Cambria Math" panose="02040503050406030204" pitchFamily="18" charset="0"/>
                      </a:rPr>
                      <m:t>4.2%</m:t>
                    </m:r>
                  </m:oMath>
                </a14:m>
                <a:endParaRPr lang="it-IT" sz="2100" b="0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≈6%</m:t>
                    </m:r>
                  </m:oMath>
                </a14:m>
                <a:endParaRPr lang="it-IT" sz="2100" b="0" dirty="0"/>
              </a:p>
              <a:p>
                <a:pPr marL="800100" lvl="1" indent="-342900" algn="just">
                  <a:buClrTx/>
                </a:pPr>
                <a:r>
                  <a:rPr lang="it-IT" sz="2100" b="1" dirty="0"/>
                  <a:t>Si limitano gli artefatti della ricostruzione</a:t>
                </a:r>
                <a:r>
                  <a:rPr lang="it-IT" sz="2100" dirty="0"/>
                  <a:t>, come nel caso del </a:t>
                </a:r>
                <a:r>
                  <a:rPr lang="it-IT" sz="2100" baseline="30000" dirty="0"/>
                  <a:t>8</a:t>
                </a:r>
                <a:r>
                  <a:rPr lang="it-IT" sz="2100" dirty="0"/>
                  <a:t>Be</a:t>
                </a:r>
              </a:p>
            </p:txBody>
          </p:sp>
        </mc:Choice>
        <mc:Fallback xmlns="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blipFill>
                <a:blip r:embed="rId2"/>
                <a:stretch>
                  <a:fillRect l="-412" r="-412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0760" y="4693920"/>
                <a:ext cx="2110152" cy="179895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1800" dirty="0"/>
                  <a:t>Obiettivo:</a:t>
                </a:r>
              </a:p>
              <a:p>
                <a:pPr algn="just">
                  <a:buClrTx/>
                </a:pPr>
                <a:endParaRPr lang="it-IT" sz="1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1800" b="0" dirty="0"/>
                        <m:t>–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1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760" y="4693920"/>
                <a:ext cx="2110152" cy="17989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44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269A301-9A6A-CA6A-A871-CD0263D8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5150"/>
            <a:ext cx="10515600" cy="767700"/>
          </a:xfrm>
        </p:spPr>
        <p:txBody>
          <a:bodyPr>
            <a:normAutofit/>
          </a:bodyPr>
          <a:lstStyle/>
          <a:p>
            <a:r>
              <a:rPr lang="it-IT" sz="4800" dirty="0"/>
              <a:t>Slides di backup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6D5478C-DDD6-A160-80D2-0A7B5CEE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64136B-B43A-EDB0-61D6-188AEEFD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3808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11" name="Elemento grafico 10" descr="Cinematica diretta">
            <a:extLst>
              <a:ext uri="{FF2B5EF4-FFF2-40B4-BE49-F238E27FC236}">
                <a16:creationId xmlns:a16="http://schemas.microsoft.com/office/drawing/2014/main" id="{6E929335-28B3-DF30-C725-4854E223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621" y="1977803"/>
            <a:ext cx="5329117" cy="2180094"/>
          </a:xfrm>
          <a:prstGeom prst="rect">
            <a:avLst/>
          </a:prstGeom>
        </p:spPr>
      </p:pic>
      <p:pic>
        <p:nvPicPr>
          <p:cNvPr id="12" name="Elemento grafico 11" descr="Cinematica inversa">
            <a:extLst>
              <a:ext uri="{FF2B5EF4-FFF2-40B4-BE49-F238E27FC236}">
                <a16:creationId xmlns:a16="http://schemas.microsoft.com/office/drawing/2014/main" id="{00EB92CF-F8A0-87AB-4F5B-84925BBA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621" y="4222362"/>
            <a:ext cx="5329117" cy="218009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AA6C4B18-765A-A9EB-CED5-EC981DA63DCE}"/>
              </a:ext>
            </a:extLst>
          </p:cNvPr>
          <p:cNvSpPr txBox="1">
            <a:spLocks/>
          </p:cNvSpPr>
          <p:nvPr/>
        </p:nvSpPr>
        <p:spPr>
          <a:xfrm>
            <a:off x="9113826" y="3657688"/>
            <a:ext cx="2870199" cy="80754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Applicazione delle trasformazioni di Lorentz</a:t>
            </a:r>
            <a:endParaRPr lang="it-IT" sz="2000" dirty="0"/>
          </a:p>
        </p:txBody>
      </p:sp>
      <p:pic>
        <p:nvPicPr>
          <p:cNvPr id="1030" name="Immagine 1029" descr="Esperimento FOOT">
            <a:extLst>
              <a:ext uri="{FF2B5EF4-FFF2-40B4-BE49-F238E27FC236}">
                <a16:creationId xmlns:a16="http://schemas.microsoft.com/office/drawing/2014/main" id="{7F252818-8754-1D3C-6647-F06BDFDF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26" y="864537"/>
            <a:ext cx="1209345" cy="1072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</a:t>
                </a:r>
                <a:r>
                  <a:rPr lang="it-IT" sz="2200" dirty="0"/>
                  <a:t>nucleare per frammenti con </a:t>
                </a: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2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  <a:blipFill>
                <a:blip r:embed="rId8"/>
                <a:stretch>
                  <a:fillRect l="-738" t="-9600" r="-681" b="-5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2" name="Freccia circolare a sinistra 1031">
            <a:extLst>
              <a:ext uri="{FF2B5EF4-FFF2-40B4-BE49-F238E27FC236}">
                <a16:creationId xmlns:a16="http://schemas.microsoft.com/office/drawing/2014/main" id="{D6BE7DEE-8019-DDE6-8B84-9173F5C6022A}"/>
              </a:ext>
            </a:extLst>
          </p:cNvPr>
          <p:cNvSpPr/>
          <p:nvPr/>
        </p:nvSpPr>
        <p:spPr>
          <a:xfrm flipV="1">
            <a:off x="7844628" y="2727959"/>
            <a:ext cx="1055538" cy="2666999"/>
          </a:xfrm>
          <a:prstGeom prst="curvedLeftArrow">
            <a:avLst>
              <a:gd name="adj1" fmla="val 22066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F17C60D-809D-0760-8C03-26C01C1C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EA9FEC-02BC-13A6-22A2-BE7AB4D6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33</a:t>
            </a:fld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134B02-3585-84B9-406E-8FA059CF0801}"/>
              </a:ext>
            </a:extLst>
          </p:cNvPr>
          <p:cNvSpPr/>
          <p:nvPr/>
        </p:nvSpPr>
        <p:spPr>
          <a:xfrm>
            <a:off x="2309621" y="1920859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E10289-27DB-D4AE-60F8-21A7D9931F15}"/>
              </a:ext>
            </a:extLst>
          </p:cNvPr>
          <p:cNvSpPr/>
          <p:nvPr/>
        </p:nvSpPr>
        <p:spPr>
          <a:xfrm>
            <a:off x="2309620" y="4206867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9D3CC7F-4CB8-1A7B-7073-8A370014F5B2}"/>
              </a:ext>
            </a:extLst>
          </p:cNvPr>
          <p:cNvSpPr txBox="1">
            <a:spLocks/>
          </p:cNvSpPr>
          <p:nvPr/>
        </p:nvSpPr>
        <p:spPr>
          <a:xfrm>
            <a:off x="30480" y="2727959"/>
            <a:ext cx="2309246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diretta:</a:t>
            </a: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7925759-03C5-52E2-8A0E-E81645D7ED08}"/>
              </a:ext>
            </a:extLst>
          </p:cNvPr>
          <p:cNvSpPr txBox="1">
            <a:spLocks/>
          </p:cNvSpPr>
          <p:nvPr/>
        </p:nvSpPr>
        <p:spPr>
          <a:xfrm>
            <a:off x="30480" y="4908053"/>
            <a:ext cx="2309247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inversa: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1591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00B956-890E-2894-2D91-58BF3722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CA83BDD-E2F6-CB79-B755-42CC9BCF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AED5603-E191-AE7B-716F-30967D87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blipFill>
                <a:blip r:embed="rId2"/>
                <a:stretch>
                  <a:fillRect l="-3493" r="-327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Formule relativistiche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4519685-0945-CCDA-461F-F3A64EF267A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610158" y="3630287"/>
            <a:ext cx="21451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/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235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35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90DF7C4B-8485-D10C-2BF1-49566BE2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84" y="1255285"/>
            <a:ext cx="12090916" cy="4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0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3E0E68B-980C-FD91-0ACC-8AF370AE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18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C37F4E1-AD23-86C8-4693-0B7A4B2A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052D0410-CBEC-5F61-3A18-A5AC531D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3426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6F99495-3853-DD6F-BFDC-84AEBE0D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20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7005754-F3A8-501C-2218-E5225876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64628CC9-E993-3DEA-510D-0BEDC01A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198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38</a:t>
            </a:fld>
            <a:endParaRPr lang="it-IT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53999B-FCF3-B606-B084-21B19B42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537" y="1721744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7F5E5BB2-4466-460F-62DF-E8737972C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8487" y="2739434"/>
            <a:ext cx="1373290" cy="80839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D56569-1609-97DC-2A21-3810DCCA9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5747" y="1725567"/>
            <a:ext cx="4988562" cy="2936528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0D5E395-9D83-88C0-808F-DADCF74687C5}"/>
              </a:ext>
            </a:extLst>
          </p:cNvPr>
          <p:cNvSpPr/>
          <p:nvPr/>
        </p:nvSpPr>
        <p:spPr>
          <a:xfrm>
            <a:off x="6899142" y="1675987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1478764-7EF5-79E0-24CA-E3ED0B597802}"/>
              </a:ext>
            </a:extLst>
          </p:cNvPr>
          <p:cNvSpPr/>
          <p:nvPr/>
        </p:nvSpPr>
        <p:spPr>
          <a:xfrm>
            <a:off x="3109458" y="2691809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E50F0FD-09E7-CABC-72E0-49F9D3186231}"/>
              </a:ext>
            </a:extLst>
          </p:cNvPr>
          <p:cNvCxnSpPr>
            <a:cxnSpLocks/>
          </p:cNvCxnSpPr>
          <p:nvPr/>
        </p:nvCxnSpPr>
        <p:spPr>
          <a:xfrm flipH="1">
            <a:off x="4540806" y="1675987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555DD31-727F-7462-64A6-4FE548CA1387}"/>
              </a:ext>
            </a:extLst>
          </p:cNvPr>
          <p:cNvCxnSpPr>
            <a:cxnSpLocks/>
          </p:cNvCxnSpPr>
          <p:nvPr/>
        </p:nvCxnSpPr>
        <p:spPr>
          <a:xfrm flipH="1" flipV="1">
            <a:off x="4540806" y="3583304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5EC2E03-A51F-D514-59AD-3FD443BDE117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2179343" y="3870960"/>
            <a:ext cx="2413750" cy="149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b="0" dirty="0"/>
                  <a:t>Misura della rigidità:</a:t>
                </a:r>
              </a:p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blipFill>
                <a:blip r:embed="rId5"/>
                <a:stretch>
                  <a:fillRect t="-4706" b="-58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4114CDF-785D-67CC-8880-204F9339EA4A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3593286" y="5869776"/>
            <a:ext cx="108877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F465AE5-5E4F-B8C9-52A8-509119D2D1E8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7509943" y="5869776"/>
            <a:ext cx="2029800" cy="205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/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313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606" y="3759002"/>
            <a:ext cx="7151580" cy="2733872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7E7AE60-8D49-92A4-2C86-00EDB82A7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565" y="1371704"/>
            <a:ext cx="5806440" cy="2219657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112206D4-1B42-F2C6-16C3-59C467065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5" y="1371705"/>
            <a:ext cx="5806437" cy="2219656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39</a:t>
            </a:fld>
            <a:endParaRPr lang="it-IT" dirty="0"/>
          </a:p>
        </p:txBody>
      </p:sp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D323282B-5BD0-EAE1-63A7-A754317C9590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4308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</p:spTree>
    <p:extLst>
      <p:ext uri="{BB962C8B-B14F-4D97-AF65-F5344CB8AC3E}">
        <p14:creationId xmlns:p14="http://schemas.microsoft.com/office/powerpoint/2010/main" val="3267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175C6-89F3-CDC2-5DB1-387FF80B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79B3DF3-E639-D373-6F91-EE78ECE20E02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309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raggio</a:t>
                </a: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705939D-A96B-7D5E-D3F0-FFDC57BF360C}"/>
              </a:ext>
            </a:extLst>
          </p:cNvPr>
          <p:cNvSpPr txBox="1">
            <a:spLocks/>
          </p:cNvSpPr>
          <p:nvPr/>
        </p:nvSpPr>
        <p:spPr>
          <a:xfrm>
            <a:off x="6596270" y="5227550"/>
            <a:ext cx="4757530" cy="1050334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target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raggio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60CE8D67-D03F-10B0-3883-7935AD89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2B79E9BC-5494-7B59-D95C-92F11C28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14" name="Immagine 13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2809BAED-FB84-198B-EE6B-D11AD25F7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/>
          <a:stretch/>
        </p:blipFill>
        <p:spPr>
          <a:xfrm>
            <a:off x="6842239" y="1502117"/>
            <a:ext cx="5016386" cy="29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9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483" y="2109594"/>
                <a:ext cx="3106059" cy="2488909"/>
              </a:xfrm>
              <a:ln w="28575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</p:txBody>
          </p:sp>
        </mc:Choice>
        <mc:Fallback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483" y="2109594"/>
                <a:ext cx="3106059" cy="2488909"/>
              </a:xfrm>
              <a:blipFill>
                <a:blip r:embed="rId3"/>
                <a:stretch>
                  <a:fillRect l="-1362" t="-2906" b="-2179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6"/>
          <a:stretch/>
        </p:blipFill>
        <p:spPr>
          <a:xfrm>
            <a:off x="421814" y="819986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906" y="828743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906" y="828743"/>
                <a:ext cx="10690503" cy="787428"/>
              </a:xfrm>
              <a:prstGeom prst="rect">
                <a:avLst/>
              </a:prstGeom>
              <a:blipFill>
                <a:blip r:embed="rId5"/>
                <a:stretch>
                  <a:fillRect l="-685" t="-775" r="-685" b="-77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053432D-6DFD-6794-FAD3-1711C396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89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A1F548B6-FA95-7372-AC28-8DC6931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4136570" y="3429000"/>
            <a:ext cx="1608909" cy="1317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696F8462-3578-BB5E-A8AF-DC15F31C5B48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p:sp>
        <p:nvSpPr>
          <p:cNvPr id="6" name="Segnaposto contenuto 6">
            <a:extLst>
              <a:ext uri="{FF2B5EF4-FFF2-40B4-BE49-F238E27FC236}">
                <a16:creationId xmlns:a16="http://schemas.microsoft.com/office/drawing/2014/main" id="{FD7CA76E-7479-AA84-F756-FF34D23DFF9E}"/>
              </a:ext>
            </a:extLst>
          </p:cNvPr>
          <p:cNvSpPr txBox="1">
            <a:spLocks/>
          </p:cNvSpPr>
          <p:nvPr/>
        </p:nvSpPr>
        <p:spPr>
          <a:xfrm>
            <a:off x="493483" y="2109595"/>
            <a:ext cx="3106058" cy="3148206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Upstream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01AE4A"/>
                </a:solidFill>
              </a:rPr>
              <a:t>Start Counter</a:t>
            </a:r>
            <a:r>
              <a:rPr lang="it-IT" sz="2000" dirty="0"/>
              <a:t>: trigger iniziale del TOF (Time Of Flight)</a:t>
            </a:r>
          </a:p>
          <a:p>
            <a:pPr>
              <a:buClrTx/>
            </a:pPr>
            <a:endParaRPr lang="it-IT" sz="2000" dirty="0"/>
          </a:p>
          <a:p>
            <a:pPr>
              <a:buClrTx/>
            </a:pPr>
            <a:r>
              <a:rPr lang="it-IT" sz="2000" b="1" dirty="0" err="1">
                <a:solidFill>
                  <a:srgbClr val="3A4C7F"/>
                </a:solidFill>
              </a:rPr>
              <a:t>Beam</a:t>
            </a:r>
            <a:r>
              <a:rPr lang="it-IT" sz="2000" b="1" dirty="0">
                <a:solidFill>
                  <a:srgbClr val="3A4C7F"/>
                </a:solidFill>
              </a:rPr>
              <a:t> Monitor</a:t>
            </a:r>
            <a:r>
              <a:rPr lang="it-IT" sz="2000" dirty="0"/>
              <a:t>: misure di posizione e direzione del fascio</a:t>
            </a:r>
          </a:p>
          <a:p>
            <a:pPr marL="0" indent="0">
              <a:buClrTx/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85247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52D9E99-A1BD-8EC5-6A96-27CA25B7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5370285" y="2450858"/>
            <a:ext cx="3338285" cy="2924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88417F8E-B35E-7A1C-9073-7BC97E61D422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D2E2D046-C20B-2447-0736-60F24C8663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484" y="2109594"/>
                <a:ext cx="3106058" cy="3693609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Tracking </a:t>
                </a:r>
                <a:r>
                  <a:rPr lang="it-IT" sz="2400" b="1" dirty="0" err="1"/>
                  <a:t>region</a:t>
                </a:r>
                <a:endParaRPr lang="it-IT" sz="24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D73C1"/>
                    </a:solidFill>
                  </a:rPr>
                  <a:t>Magneti permanenti</a:t>
                </a:r>
                <a:r>
                  <a:rPr lang="it-IT" sz="2000" dirty="0"/>
                  <a:t>: misura di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2000" dirty="0"/>
                  <a:t> dalla deflessione magnetica</a:t>
                </a:r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C00707"/>
                    </a:solidFill>
                  </a:rPr>
                  <a:t>Vertex, Inner Tracker </a:t>
                </a:r>
                <a:r>
                  <a:rPr lang="it-IT" sz="2000" dirty="0"/>
                  <a:t>e</a:t>
                </a:r>
                <a:r>
                  <a:rPr lang="it-IT" sz="2000" b="1" dirty="0">
                    <a:solidFill>
                      <a:srgbClr val="C00707"/>
                    </a:solidFill>
                  </a:rPr>
                  <a:t> </a:t>
                </a:r>
                <a:r>
                  <a:rPr lang="it-IT" sz="2000" b="1" dirty="0" err="1">
                    <a:solidFill>
                      <a:srgbClr val="8A8A8A"/>
                    </a:solidFill>
                  </a:rPr>
                  <a:t>Microstrip</a:t>
                </a:r>
                <a:r>
                  <a:rPr lang="it-IT" sz="2000" b="1" dirty="0">
                    <a:solidFill>
                      <a:srgbClr val="8A8A8A"/>
                    </a:solidFill>
                  </a:rPr>
                  <a:t> Silicon Detector</a:t>
                </a:r>
                <a:r>
                  <a:rPr lang="it-IT" sz="2000" dirty="0"/>
                  <a:t>: misure di tracciamento dei frammenti</a:t>
                </a:r>
              </a:p>
            </p:txBody>
          </p:sp>
        </mc:Choice>
        <mc:Fallback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D2E2D046-C20B-2447-0736-60F24C8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4" y="2109594"/>
                <a:ext cx="3106058" cy="3693609"/>
              </a:xfrm>
              <a:prstGeom prst="rect">
                <a:avLst/>
              </a:prstGeom>
              <a:blipFill>
                <a:blip r:embed="rId4"/>
                <a:stretch>
                  <a:fillRect l="-1362" t="-1964" b="-1146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55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07C863-E731-880E-1148-37C6E526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054797"/>
            <a:ext cx="11756572" cy="7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9840686" y="2211771"/>
            <a:ext cx="2145714" cy="34633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6">
            <a:extLst>
              <a:ext uri="{FF2B5EF4-FFF2-40B4-BE49-F238E27FC236}">
                <a16:creationId xmlns:a16="http://schemas.microsoft.com/office/drawing/2014/main" id="{E961B428-20CD-5E53-5C08-2A31E88851A4}"/>
              </a:ext>
            </a:extLst>
          </p:cNvPr>
          <p:cNvSpPr txBox="1">
            <a:spLocks/>
          </p:cNvSpPr>
          <p:nvPr/>
        </p:nvSpPr>
        <p:spPr>
          <a:xfrm>
            <a:off x="493485" y="2109595"/>
            <a:ext cx="3106058" cy="263385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Downstream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FF2B2B"/>
                </a:solidFill>
              </a:rPr>
              <a:t>TOF-Wall</a:t>
            </a:r>
            <a:r>
              <a:rPr lang="it-IT" sz="2000" dirty="0"/>
              <a:t>: identificazione del numero atomico</a:t>
            </a:r>
          </a:p>
          <a:p>
            <a:pPr>
              <a:buClrTx/>
            </a:pPr>
            <a:endParaRPr lang="it-IT" sz="2000" dirty="0"/>
          </a:p>
          <a:p>
            <a:pPr>
              <a:buClrTx/>
            </a:pPr>
            <a:r>
              <a:rPr lang="it-IT" sz="2000" b="1" dirty="0"/>
              <a:t>Calorimetro</a:t>
            </a:r>
            <a:r>
              <a:rPr lang="it-IT" sz="2000" dirty="0"/>
              <a:t>: misura di energia cinetica</a:t>
            </a:r>
          </a:p>
        </p:txBody>
      </p:sp>
    </p:spTree>
    <p:extLst>
      <p:ext uri="{BB962C8B-B14F-4D97-AF65-F5344CB8AC3E}">
        <p14:creationId xmlns:p14="http://schemas.microsoft.com/office/powerpoint/2010/main" val="351089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2800" b="0" dirty="0"/>
                        <m:t>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2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2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2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blipFill>
                <a:blip r:embed="rId3"/>
                <a:stretch>
                  <a:fillRect t="-177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Numero atomico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blipFill>
                <a:blip r:embed="rId4"/>
                <a:stretch>
                  <a:fillRect t="-1816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6AE52600-9627-DB96-FB7D-C913DE70D9DB}"/>
              </a:ext>
            </a:extLst>
          </p:cNvPr>
          <p:cNvSpPr txBox="1">
            <a:spLocks/>
          </p:cNvSpPr>
          <p:nvPr/>
        </p:nvSpPr>
        <p:spPr>
          <a:xfrm>
            <a:off x="403858" y="980441"/>
            <a:ext cx="11271409" cy="773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200" dirty="0"/>
                  <a:t>Performances richieste in FOOT: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it-IT" sz="2200" b="0" dirty="0"/>
                  <a:t>–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it-IT" sz="2200" b="0" dirty="0"/>
                  <a:t> ps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&lt;3%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&lt;5%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endParaRPr lang="it-IT" sz="22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  <a:blipFill>
                <a:blip r:embed="rId5"/>
                <a:stretch>
                  <a:fillRect l="-1529" t="-72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ircolare a destra 7">
            <a:extLst>
              <a:ext uri="{FF2B5EF4-FFF2-40B4-BE49-F238E27FC236}">
                <a16:creationId xmlns:a16="http://schemas.microsoft.com/office/drawing/2014/main" id="{7192D391-E9F4-F28C-0166-90CB88557B43}"/>
              </a:ext>
            </a:extLst>
          </p:cNvPr>
          <p:cNvSpPr/>
          <p:nvPr/>
        </p:nvSpPr>
        <p:spPr>
          <a:xfrm>
            <a:off x="6536057" y="2263120"/>
            <a:ext cx="959905" cy="2483052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95AF74E-50FB-54A5-721D-2B838C22305E}"/>
              </a:ext>
            </a:extLst>
          </p:cNvPr>
          <p:cNvSpPr/>
          <p:nvPr/>
        </p:nvSpPr>
        <p:spPr>
          <a:xfrm>
            <a:off x="4164329" y="5218257"/>
            <a:ext cx="3331633" cy="36512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060686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tex">
      <a:majorFont>
        <a:latin typeface="RomanSerif"/>
        <a:ea typeface=""/>
        <a:cs typeface=""/>
      </a:majorFont>
      <a:minorFont>
        <a:latin typeface="Roman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5169</TotalTime>
  <Words>2058</Words>
  <Application>Microsoft Office PowerPoint</Application>
  <PresentationFormat>Widescreen</PresentationFormat>
  <Paragraphs>414</Paragraphs>
  <Slides>39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RomanSerif</vt:lpstr>
      <vt:lpstr>Times New Roman</vt:lpstr>
      <vt:lpstr>Personalizza struttura</vt:lpstr>
      <vt:lpstr>IDENTIFICAZIONE DEI FRAMMENTI NUCLEARI PRODOTTI IN EVENTI SIMULATI ALL’ESPERIMENTO FOOT</vt:lpstr>
      <vt:lpstr>Adroterapia</vt:lpstr>
      <vt:lpstr>Adroterapia</vt:lpstr>
      <vt:lpstr>Adroterapia</vt:lpstr>
      <vt:lpstr>Esperimento FOOT (FragmentatiOn Of Target)</vt:lpstr>
      <vt:lpstr>Setup elettronico</vt:lpstr>
      <vt:lpstr>Setup elettronico</vt:lpstr>
      <vt:lpstr>Setup elettronico</vt:lpstr>
      <vt:lpstr>Identificazione dei frammenti</vt:lpstr>
      <vt:lpstr>Identificazione del numero atomico</vt:lpstr>
      <vt:lpstr>Identificazione del numero atomico</vt:lpstr>
      <vt:lpstr>Identificazione del numero atomico</vt:lpstr>
      <vt:lpstr>Identificazione del numero atomico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Correlazione dei numeri di massa</vt:lpstr>
      <vt:lpstr>Correlazione dei numeri di massa</vt:lpstr>
      <vt:lpstr>Correlazione dei numeri di massa</vt:lpstr>
      <vt:lpstr>Correlazione dei numeri di massa</vt:lpstr>
      <vt:lpstr>Correlazione dei numeri di massa</vt:lpstr>
      <vt:lpstr>Correlazione dei numeri di massa</vt:lpstr>
      <vt:lpstr>Selezione dei numeri di massa</vt:lpstr>
      <vt:lpstr>Selezione dei numeri di massa</vt:lpstr>
      <vt:lpstr>Selezione dei numeri di massa</vt:lpstr>
      <vt:lpstr>Identificazione del numero di massa</vt:lpstr>
      <vt:lpstr>Il caso del 8Be</vt:lpstr>
      <vt:lpstr>Conclusioni</vt:lpstr>
      <vt:lpstr>Conclusioni</vt:lpstr>
      <vt:lpstr>Slides di backup</vt:lpstr>
      <vt:lpstr>Esperimento FOOT (FragmentatiOn Of Target)</vt:lpstr>
      <vt:lpstr>Identificazione del numero di massa</vt:lpstr>
      <vt:lpstr>Ricostruzione isotopica di A_1</vt:lpstr>
      <vt:lpstr>Ricostruzione isotopica di A_2</vt:lpstr>
      <vt:lpstr>Ricostruzione isotopica di A_3</vt:lpstr>
      <vt:lpstr>Il caso del 8Be</vt:lpstr>
      <vt:lpstr>Il caso del 8Be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Simone Pasquini - simone.pasquini7@studio.unibo.it</cp:lastModifiedBy>
  <cp:revision>182</cp:revision>
  <dcterms:modified xsi:type="dcterms:W3CDTF">2024-07-21T08:55:23Z</dcterms:modified>
</cp:coreProperties>
</file>